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61" r:id="rId2"/>
    <p:sldId id="265" r:id="rId3"/>
    <p:sldId id="260" r:id="rId4"/>
    <p:sldId id="267" r:id="rId5"/>
    <p:sldId id="268" r:id="rId6"/>
    <p:sldId id="269" r:id="rId7"/>
    <p:sldId id="270" r:id="rId8"/>
    <p:sldId id="271" r:id="rId9"/>
    <p:sldId id="277" r:id="rId10"/>
    <p:sldId id="272" r:id="rId11"/>
    <p:sldId id="273" r:id="rId12"/>
    <p:sldId id="276" r:id="rId13"/>
    <p:sldId id="278" r:id="rId14"/>
    <p:sldId id="274" r:id="rId15"/>
    <p:sldId id="275" r:id="rId16"/>
  </p:sldIdLst>
  <p:sldSz cx="9144000" cy="6858000" type="screen4x3"/>
  <p:notesSz cx="6858000" cy="9144000"/>
  <p:embeddedFontLst>
    <p:embeddedFont>
      <p:font typeface="Calibri" pitchFamily="34" charset="0"/>
      <p:regular r:id="rId17"/>
      <p:bold r:id="rId18"/>
      <p:italic r:id="rId19"/>
      <p:boldItalic r:id="rId20"/>
    </p:embeddedFont>
    <p:embeddedFont>
      <p:font typeface="Matilda" charset="0"/>
      <p:regular r:id="rId21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9900"/>
    <a:srgbClr val="000099"/>
    <a:srgbClr val="339933"/>
    <a:srgbClr val="000066"/>
    <a:srgbClr val="660066"/>
    <a:srgbClr val="990099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2" autoAdjust="0"/>
    <p:restoredTop sz="94660"/>
  </p:normalViewPr>
  <p:slideViewPr>
    <p:cSldViewPr>
      <p:cViewPr>
        <p:scale>
          <a:sx n="76" d="100"/>
          <a:sy n="76" d="100"/>
        </p:scale>
        <p:origin x="-1206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3CA8FD-2997-445B-8C3F-70222634F92E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5A0CFF8-C721-485E-9FD0-E252C9F36A1D}" type="pres">
      <dgm:prSet presAssocID="{873CA8FD-2997-445B-8C3F-70222634F92E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D8694C37-C891-4EAF-958A-C31D707B17E4}" type="presOf" srcId="{873CA8FD-2997-445B-8C3F-70222634F92E}" destId="{F5A0CFF8-C721-485E-9FD0-E252C9F36A1D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1F1E08F-506D-49D6-8AD7-004BFFBDA7E9}" type="doc">
      <dgm:prSet loTypeId="urn:microsoft.com/office/officeart/2005/8/layout/cycle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688FD78-F469-4CAE-885B-ABCE80B68FF1}">
      <dgm:prSet phldrT="[Текст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Физическое развитие  </a:t>
          </a:r>
          <a:endParaRPr lang="ru-RU" sz="1800" b="1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648BBAD-2B49-4570-BB1C-E4F852E3651A}" type="parTrans" cxnId="{96D59F2C-65BC-4EA5-A11A-02F1414A7F3A}">
      <dgm:prSet/>
      <dgm:spPr/>
      <dgm:t>
        <a:bodyPr/>
        <a:lstStyle/>
        <a:p>
          <a:endParaRPr lang="ru-RU"/>
        </a:p>
      </dgm:t>
    </dgm:pt>
    <dgm:pt modelId="{8377356F-4246-4668-ABF6-0AFDABA1F7BC}" type="sibTrans" cxnId="{96D59F2C-65BC-4EA5-A11A-02F1414A7F3A}">
      <dgm:prSet/>
      <dgm:spPr/>
      <dgm:t>
        <a:bodyPr/>
        <a:lstStyle/>
        <a:p>
          <a:endParaRPr lang="ru-RU"/>
        </a:p>
      </dgm:t>
    </dgm:pt>
    <dgm:pt modelId="{096AEC3C-2750-43C1-B811-4ED8FCAA66AC}">
      <dgm:prSet phldrT="[Текст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rtl="0"/>
          <a:r>
            <a:rPr lang="ru-RU" sz="1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Социально-коммуникативное развитие</a:t>
          </a:r>
          <a:endParaRPr lang="ru-RU" sz="1800" b="1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B98629-89BF-4E8A-A216-FED8C13681ED}" type="parTrans" cxnId="{F2EE6692-8735-4B35-AB08-6FB165F178B3}">
      <dgm:prSet/>
      <dgm:spPr/>
      <dgm:t>
        <a:bodyPr/>
        <a:lstStyle/>
        <a:p>
          <a:endParaRPr lang="ru-RU"/>
        </a:p>
      </dgm:t>
    </dgm:pt>
    <dgm:pt modelId="{7BAA2EF3-4993-4010-978A-410FEC6AB377}" type="sibTrans" cxnId="{F2EE6692-8735-4B35-AB08-6FB165F178B3}">
      <dgm:prSet/>
      <dgm:spPr/>
      <dgm:t>
        <a:bodyPr/>
        <a:lstStyle/>
        <a:p>
          <a:endParaRPr lang="ru-RU"/>
        </a:p>
      </dgm:t>
    </dgm:pt>
    <dgm:pt modelId="{A764596B-BE21-4CB4-9B2B-33A5F2F6DC6F}">
      <dgm:prSet phldrT="[Текст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Познавательное развитие</a:t>
          </a:r>
          <a:endParaRPr lang="ru-RU" sz="1800" b="1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7A5930F-F991-461F-896D-BE9857F93A2E}" type="parTrans" cxnId="{02EB41EC-89D9-4991-ACD0-62298EEC7864}">
      <dgm:prSet/>
      <dgm:spPr/>
      <dgm:t>
        <a:bodyPr/>
        <a:lstStyle/>
        <a:p>
          <a:endParaRPr lang="ru-RU"/>
        </a:p>
      </dgm:t>
    </dgm:pt>
    <dgm:pt modelId="{281C8979-5C28-4B43-8283-2FE3F94677F2}" type="sibTrans" cxnId="{02EB41EC-89D9-4991-ACD0-62298EEC7864}">
      <dgm:prSet/>
      <dgm:spPr>
        <a:solidFill>
          <a:srgbClr val="92D050"/>
        </a:solidFill>
      </dgm:spPr>
      <dgm:t>
        <a:bodyPr/>
        <a:lstStyle/>
        <a:p>
          <a:endParaRPr lang="ru-RU"/>
        </a:p>
      </dgm:t>
    </dgm:pt>
    <dgm:pt modelId="{69DFF033-20CC-4994-A34B-BEC315BDC688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rtl="0"/>
          <a:r>
            <a:rPr lang="ru-RU" sz="1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Речевое развитие </a:t>
          </a:r>
          <a:endParaRPr lang="ru-RU" sz="1800" b="1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3CDD16C-D8F9-4829-BAB7-E96C323028C7}" type="parTrans" cxnId="{36052546-6155-4810-837B-30265CF94409}">
      <dgm:prSet/>
      <dgm:spPr/>
      <dgm:t>
        <a:bodyPr/>
        <a:lstStyle/>
        <a:p>
          <a:endParaRPr lang="ru-RU"/>
        </a:p>
      </dgm:t>
    </dgm:pt>
    <dgm:pt modelId="{50F8D79C-17F1-494B-8956-1FB0EE81DC87}" type="sibTrans" cxnId="{36052546-6155-4810-837B-30265CF94409}">
      <dgm:prSet/>
      <dgm:spPr/>
      <dgm:t>
        <a:bodyPr/>
        <a:lstStyle/>
        <a:p>
          <a:endParaRPr lang="ru-RU"/>
        </a:p>
      </dgm:t>
    </dgm:pt>
    <dgm:pt modelId="{450464DE-1FF0-4C9C-ADAF-82ED8934F5A6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Художественно-эстетическое развитие</a:t>
          </a:r>
          <a:endParaRPr lang="ru-RU" sz="1800" b="1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9779232-4590-49E4-A2F5-7EABF51437C1}" type="parTrans" cxnId="{88E34B3F-AE9C-4610-AA73-7A6D68A2799B}">
      <dgm:prSet/>
      <dgm:spPr/>
      <dgm:t>
        <a:bodyPr/>
        <a:lstStyle/>
        <a:p>
          <a:endParaRPr lang="ru-RU"/>
        </a:p>
      </dgm:t>
    </dgm:pt>
    <dgm:pt modelId="{E13B1BBC-514C-401A-A3A3-692BABB60285}" type="sibTrans" cxnId="{88E34B3F-AE9C-4610-AA73-7A6D68A2799B}">
      <dgm:prSet/>
      <dgm:spPr/>
      <dgm:t>
        <a:bodyPr/>
        <a:lstStyle/>
        <a:p>
          <a:endParaRPr lang="ru-RU"/>
        </a:p>
      </dgm:t>
    </dgm:pt>
    <dgm:pt modelId="{BA1D2FDF-D52B-4F4D-9D81-FE4EC6FCE467}" type="pres">
      <dgm:prSet presAssocID="{A1F1E08F-506D-49D6-8AD7-004BFFBDA7E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B7B7BD1-4323-4654-8C14-2391D14A9902}" type="pres">
      <dgm:prSet presAssocID="{2688FD78-F469-4CAE-885B-ABCE80B68FF1}" presName="node" presStyleLbl="node1" presStyleIdx="0" presStyleCnt="5" custScaleX="129785" custScaleY="941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1373F4-5454-4027-8E96-CC1A4F25945F}" type="pres">
      <dgm:prSet presAssocID="{2688FD78-F469-4CAE-885B-ABCE80B68FF1}" presName="spNode" presStyleCnt="0"/>
      <dgm:spPr/>
    </dgm:pt>
    <dgm:pt modelId="{6810AF03-2687-4893-9D83-2C06758C07D9}" type="pres">
      <dgm:prSet presAssocID="{8377356F-4246-4668-ABF6-0AFDABA1F7BC}" presName="sibTrans" presStyleLbl="sibTrans1D1" presStyleIdx="0" presStyleCnt="5"/>
      <dgm:spPr/>
      <dgm:t>
        <a:bodyPr/>
        <a:lstStyle/>
        <a:p>
          <a:endParaRPr lang="ru-RU"/>
        </a:p>
      </dgm:t>
    </dgm:pt>
    <dgm:pt modelId="{55F5B7E7-D471-43C9-8FE4-DD0828DF6155}" type="pres">
      <dgm:prSet presAssocID="{450464DE-1FF0-4C9C-ADAF-82ED8934F5A6}" presName="node" presStyleLbl="node1" presStyleIdx="1" presStyleCnt="5" custScaleX="144915" custScaleY="969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41BD40-2BF7-490D-A966-FE74CEF4E28C}" type="pres">
      <dgm:prSet presAssocID="{450464DE-1FF0-4C9C-ADAF-82ED8934F5A6}" presName="spNode" presStyleCnt="0"/>
      <dgm:spPr/>
    </dgm:pt>
    <dgm:pt modelId="{0B672A08-0B20-428A-A7F3-FCF4A6B61CE3}" type="pres">
      <dgm:prSet presAssocID="{E13B1BBC-514C-401A-A3A3-692BABB60285}" presName="sibTrans" presStyleLbl="sibTrans1D1" presStyleIdx="1" presStyleCnt="5"/>
      <dgm:spPr/>
      <dgm:t>
        <a:bodyPr/>
        <a:lstStyle/>
        <a:p>
          <a:endParaRPr lang="ru-RU"/>
        </a:p>
      </dgm:t>
    </dgm:pt>
    <dgm:pt modelId="{E20F19E0-0D5F-43D3-B0C4-B80CE0CE9CD7}" type="pres">
      <dgm:prSet presAssocID="{69DFF033-20CC-4994-A34B-BEC315BDC688}" presName="node" presStyleLbl="node1" presStyleIdx="2" presStyleCnt="5" custScaleX="141967" custScaleY="991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106322-5CDC-463B-8CAB-1CC4F68ADE7B}" type="pres">
      <dgm:prSet presAssocID="{69DFF033-20CC-4994-A34B-BEC315BDC688}" presName="spNode" presStyleCnt="0"/>
      <dgm:spPr/>
    </dgm:pt>
    <dgm:pt modelId="{8E988392-05D8-441C-A335-D5C9D3D46503}" type="pres">
      <dgm:prSet presAssocID="{50F8D79C-17F1-494B-8956-1FB0EE81DC87}" presName="sibTrans" presStyleLbl="sibTrans1D1" presStyleIdx="2" presStyleCnt="5"/>
      <dgm:spPr/>
      <dgm:t>
        <a:bodyPr/>
        <a:lstStyle/>
        <a:p>
          <a:endParaRPr lang="ru-RU"/>
        </a:p>
      </dgm:t>
    </dgm:pt>
    <dgm:pt modelId="{97CD5762-67D2-4BF8-A029-22556558EDDD}" type="pres">
      <dgm:prSet presAssocID="{096AEC3C-2750-43C1-B811-4ED8FCAA66AC}" presName="node" presStyleLbl="node1" presStyleIdx="3" presStyleCnt="5" custScaleX="145410" custScaleY="975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4ABCD0-F6B7-4A81-AE9D-6D92F445A653}" type="pres">
      <dgm:prSet presAssocID="{096AEC3C-2750-43C1-B811-4ED8FCAA66AC}" presName="spNode" presStyleCnt="0"/>
      <dgm:spPr/>
    </dgm:pt>
    <dgm:pt modelId="{1AC72EA6-7622-4D7C-A8AD-DDF467329A30}" type="pres">
      <dgm:prSet presAssocID="{7BAA2EF3-4993-4010-978A-410FEC6AB377}" presName="sibTrans" presStyleLbl="sibTrans1D1" presStyleIdx="3" presStyleCnt="5"/>
      <dgm:spPr/>
      <dgm:t>
        <a:bodyPr/>
        <a:lstStyle/>
        <a:p>
          <a:endParaRPr lang="ru-RU"/>
        </a:p>
      </dgm:t>
    </dgm:pt>
    <dgm:pt modelId="{492B3567-A8DA-4545-A8BC-D2CB68C53CFD}" type="pres">
      <dgm:prSet presAssocID="{A764596B-BE21-4CB4-9B2B-33A5F2F6DC6F}" presName="node" presStyleLbl="node1" presStyleIdx="4" presStyleCnt="5" custScaleX="133796" custScaleY="960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356D05-68AE-424A-9111-6F9C2FC8CA62}" type="pres">
      <dgm:prSet presAssocID="{A764596B-BE21-4CB4-9B2B-33A5F2F6DC6F}" presName="spNode" presStyleCnt="0"/>
      <dgm:spPr/>
    </dgm:pt>
    <dgm:pt modelId="{1E8C9402-DCFB-430A-97CD-A547629B4D72}" type="pres">
      <dgm:prSet presAssocID="{281C8979-5C28-4B43-8283-2FE3F94677F2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AE4D9A15-5838-48BE-91DB-41A0C032437C}" type="presOf" srcId="{096AEC3C-2750-43C1-B811-4ED8FCAA66AC}" destId="{97CD5762-67D2-4BF8-A029-22556558EDDD}" srcOrd="0" destOrd="0" presId="urn:microsoft.com/office/officeart/2005/8/layout/cycle6"/>
    <dgm:cxn modelId="{108A5E1B-953A-4BAB-81D6-C38C37F68272}" type="presOf" srcId="{2688FD78-F469-4CAE-885B-ABCE80B68FF1}" destId="{6B7B7BD1-4323-4654-8C14-2391D14A9902}" srcOrd="0" destOrd="0" presId="urn:microsoft.com/office/officeart/2005/8/layout/cycle6"/>
    <dgm:cxn modelId="{4BBFE886-33FD-448F-B743-932EB0C0CF12}" type="presOf" srcId="{A1F1E08F-506D-49D6-8AD7-004BFFBDA7E9}" destId="{BA1D2FDF-D52B-4F4D-9D81-FE4EC6FCE467}" srcOrd="0" destOrd="0" presId="urn:microsoft.com/office/officeart/2005/8/layout/cycle6"/>
    <dgm:cxn modelId="{F590BC5C-A50F-4684-9312-3A4F6715BB75}" type="presOf" srcId="{A764596B-BE21-4CB4-9B2B-33A5F2F6DC6F}" destId="{492B3567-A8DA-4545-A8BC-D2CB68C53CFD}" srcOrd="0" destOrd="0" presId="urn:microsoft.com/office/officeart/2005/8/layout/cycle6"/>
    <dgm:cxn modelId="{36052546-6155-4810-837B-30265CF94409}" srcId="{A1F1E08F-506D-49D6-8AD7-004BFFBDA7E9}" destId="{69DFF033-20CC-4994-A34B-BEC315BDC688}" srcOrd="2" destOrd="0" parTransId="{13CDD16C-D8F9-4829-BAB7-E96C323028C7}" sibTransId="{50F8D79C-17F1-494B-8956-1FB0EE81DC87}"/>
    <dgm:cxn modelId="{5BEE04BF-0A7F-4829-A4AC-5F10737834E6}" type="presOf" srcId="{50F8D79C-17F1-494B-8956-1FB0EE81DC87}" destId="{8E988392-05D8-441C-A335-D5C9D3D46503}" srcOrd="0" destOrd="0" presId="urn:microsoft.com/office/officeart/2005/8/layout/cycle6"/>
    <dgm:cxn modelId="{96D59F2C-65BC-4EA5-A11A-02F1414A7F3A}" srcId="{A1F1E08F-506D-49D6-8AD7-004BFFBDA7E9}" destId="{2688FD78-F469-4CAE-885B-ABCE80B68FF1}" srcOrd="0" destOrd="0" parTransId="{0648BBAD-2B49-4570-BB1C-E4F852E3651A}" sibTransId="{8377356F-4246-4668-ABF6-0AFDABA1F7BC}"/>
    <dgm:cxn modelId="{565048ED-5EEA-4A24-9202-4989440B8B2C}" type="presOf" srcId="{69DFF033-20CC-4994-A34B-BEC315BDC688}" destId="{E20F19E0-0D5F-43D3-B0C4-B80CE0CE9CD7}" srcOrd="0" destOrd="0" presId="urn:microsoft.com/office/officeart/2005/8/layout/cycle6"/>
    <dgm:cxn modelId="{20B622E1-96A4-4C43-B39D-C56E97F9BB74}" type="presOf" srcId="{281C8979-5C28-4B43-8283-2FE3F94677F2}" destId="{1E8C9402-DCFB-430A-97CD-A547629B4D72}" srcOrd="0" destOrd="0" presId="urn:microsoft.com/office/officeart/2005/8/layout/cycle6"/>
    <dgm:cxn modelId="{F2EE6692-8735-4B35-AB08-6FB165F178B3}" srcId="{A1F1E08F-506D-49D6-8AD7-004BFFBDA7E9}" destId="{096AEC3C-2750-43C1-B811-4ED8FCAA66AC}" srcOrd="3" destOrd="0" parTransId="{BEB98629-89BF-4E8A-A216-FED8C13681ED}" sibTransId="{7BAA2EF3-4993-4010-978A-410FEC6AB377}"/>
    <dgm:cxn modelId="{88E34B3F-AE9C-4610-AA73-7A6D68A2799B}" srcId="{A1F1E08F-506D-49D6-8AD7-004BFFBDA7E9}" destId="{450464DE-1FF0-4C9C-ADAF-82ED8934F5A6}" srcOrd="1" destOrd="0" parTransId="{F9779232-4590-49E4-A2F5-7EABF51437C1}" sibTransId="{E13B1BBC-514C-401A-A3A3-692BABB60285}"/>
    <dgm:cxn modelId="{8034BC97-3C4A-48A4-B19F-C8E1EDC024A7}" type="presOf" srcId="{8377356F-4246-4668-ABF6-0AFDABA1F7BC}" destId="{6810AF03-2687-4893-9D83-2C06758C07D9}" srcOrd="0" destOrd="0" presId="urn:microsoft.com/office/officeart/2005/8/layout/cycle6"/>
    <dgm:cxn modelId="{E31C0851-E8CF-4BAD-9514-7F15CFC9DB96}" type="presOf" srcId="{7BAA2EF3-4993-4010-978A-410FEC6AB377}" destId="{1AC72EA6-7622-4D7C-A8AD-DDF467329A30}" srcOrd="0" destOrd="0" presId="urn:microsoft.com/office/officeart/2005/8/layout/cycle6"/>
    <dgm:cxn modelId="{F8E71A77-6CAD-4BF9-9E06-7303D8294858}" type="presOf" srcId="{E13B1BBC-514C-401A-A3A3-692BABB60285}" destId="{0B672A08-0B20-428A-A7F3-FCF4A6B61CE3}" srcOrd="0" destOrd="0" presId="urn:microsoft.com/office/officeart/2005/8/layout/cycle6"/>
    <dgm:cxn modelId="{02EB41EC-89D9-4991-ACD0-62298EEC7864}" srcId="{A1F1E08F-506D-49D6-8AD7-004BFFBDA7E9}" destId="{A764596B-BE21-4CB4-9B2B-33A5F2F6DC6F}" srcOrd="4" destOrd="0" parTransId="{D7A5930F-F991-461F-896D-BE9857F93A2E}" sibTransId="{281C8979-5C28-4B43-8283-2FE3F94677F2}"/>
    <dgm:cxn modelId="{4F698585-2CC4-4BC5-ABB9-A10149EEF997}" type="presOf" srcId="{450464DE-1FF0-4C9C-ADAF-82ED8934F5A6}" destId="{55F5B7E7-D471-43C9-8FE4-DD0828DF6155}" srcOrd="0" destOrd="0" presId="urn:microsoft.com/office/officeart/2005/8/layout/cycle6"/>
    <dgm:cxn modelId="{8D8D343A-E8E9-4F3B-B6EC-F3F0E038AFB9}" type="presParOf" srcId="{BA1D2FDF-D52B-4F4D-9D81-FE4EC6FCE467}" destId="{6B7B7BD1-4323-4654-8C14-2391D14A9902}" srcOrd="0" destOrd="0" presId="urn:microsoft.com/office/officeart/2005/8/layout/cycle6"/>
    <dgm:cxn modelId="{4DE22A41-0F95-40FE-8806-C403D251ABEB}" type="presParOf" srcId="{BA1D2FDF-D52B-4F4D-9D81-FE4EC6FCE467}" destId="{EB1373F4-5454-4027-8E96-CC1A4F25945F}" srcOrd="1" destOrd="0" presId="urn:microsoft.com/office/officeart/2005/8/layout/cycle6"/>
    <dgm:cxn modelId="{7B2455B8-2DC4-4FF1-9BA7-066508EBBF43}" type="presParOf" srcId="{BA1D2FDF-D52B-4F4D-9D81-FE4EC6FCE467}" destId="{6810AF03-2687-4893-9D83-2C06758C07D9}" srcOrd="2" destOrd="0" presId="urn:microsoft.com/office/officeart/2005/8/layout/cycle6"/>
    <dgm:cxn modelId="{EEE24475-B49C-455F-8CDE-F5189BC3D1D8}" type="presParOf" srcId="{BA1D2FDF-D52B-4F4D-9D81-FE4EC6FCE467}" destId="{55F5B7E7-D471-43C9-8FE4-DD0828DF6155}" srcOrd="3" destOrd="0" presId="urn:microsoft.com/office/officeart/2005/8/layout/cycle6"/>
    <dgm:cxn modelId="{713324F4-525A-44FA-9A47-B05D059BBC0A}" type="presParOf" srcId="{BA1D2FDF-D52B-4F4D-9D81-FE4EC6FCE467}" destId="{9941BD40-2BF7-490D-A966-FE74CEF4E28C}" srcOrd="4" destOrd="0" presId="urn:microsoft.com/office/officeart/2005/8/layout/cycle6"/>
    <dgm:cxn modelId="{8ECEBB35-3F39-481F-BEE1-BDC8F41877CF}" type="presParOf" srcId="{BA1D2FDF-D52B-4F4D-9D81-FE4EC6FCE467}" destId="{0B672A08-0B20-428A-A7F3-FCF4A6B61CE3}" srcOrd="5" destOrd="0" presId="urn:microsoft.com/office/officeart/2005/8/layout/cycle6"/>
    <dgm:cxn modelId="{DE8100B2-AA63-48AC-B950-AD518812684F}" type="presParOf" srcId="{BA1D2FDF-D52B-4F4D-9D81-FE4EC6FCE467}" destId="{E20F19E0-0D5F-43D3-B0C4-B80CE0CE9CD7}" srcOrd="6" destOrd="0" presId="urn:microsoft.com/office/officeart/2005/8/layout/cycle6"/>
    <dgm:cxn modelId="{EDFAE3FC-9EEB-4A5A-ADE9-B152B8CF23A8}" type="presParOf" srcId="{BA1D2FDF-D52B-4F4D-9D81-FE4EC6FCE467}" destId="{64106322-5CDC-463B-8CAB-1CC4F68ADE7B}" srcOrd="7" destOrd="0" presId="urn:microsoft.com/office/officeart/2005/8/layout/cycle6"/>
    <dgm:cxn modelId="{E9DC7304-180C-45B8-A2A2-3071C52EBD73}" type="presParOf" srcId="{BA1D2FDF-D52B-4F4D-9D81-FE4EC6FCE467}" destId="{8E988392-05D8-441C-A335-D5C9D3D46503}" srcOrd="8" destOrd="0" presId="urn:microsoft.com/office/officeart/2005/8/layout/cycle6"/>
    <dgm:cxn modelId="{30ADD9EF-78D1-48C1-A1FD-03927381607D}" type="presParOf" srcId="{BA1D2FDF-D52B-4F4D-9D81-FE4EC6FCE467}" destId="{97CD5762-67D2-4BF8-A029-22556558EDDD}" srcOrd="9" destOrd="0" presId="urn:microsoft.com/office/officeart/2005/8/layout/cycle6"/>
    <dgm:cxn modelId="{F5ECF739-6812-417C-A52F-2A8D0350592C}" type="presParOf" srcId="{BA1D2FDF-D52B-4F4D-9D81-FE4EC6FCE467}" destId="{824ABCD0-F6B7-4A81-AE9D-6D92F445A653}" srcOrd="10" destOrd="0" presId="urn:microsoft.com/office/officeart/2005/8/layout/cycle6"/>
    <dgm:cxn modelId="{12297B58-7337-4C7E-B631-8EB10624A866}" type="presParOf" srcId="{BA1D2FDF-D52B-4F4D-9D81-FE4EC6FCE467}" destId="{1AC72EA6-7622-4D7C-A8AD-DDF467329A30}" srcOrd="11" destOrd="0" presId="urn:microsoft.com/office/officeart/2005/8/layout/cycle6"/>
    <dgm:cxn modelId="{E5BB4125-70E9-463F-BD89-A8D72E0213FB}" type="presParOf" srcId="{BA1D2FDF-D52B-4F4D-9D81-FE4EC6FCE467}" destId="{492B3567-A8DA-4545-A8BC-D2CB68C53CFD}" srcOrd="12" destOrd="0" presId="urn:microsoft.com/office/officeart/2005/8/layout/cycle6"/>
    <dgm:cxn modelId="{9B6B5EF5-55C6-4004-9B00-6FE26FCA63E2}" type="presParOf" srcId="{BA1D2FDF-D52B-4F4D-9D81-FE4EC6FCE467}" destId="{2D356D05-68AE-424A-9111-6F9C2FC8CA62}" srcOrd="13" destOrd="0" presId="urn:microsoft.com/office/officeart/2005/8/layout/cycle6"/>
    <dgm:cxn modelId="{8D6010D8-B8EB-4FCF-B5E2-CF22A6847CAC}" type="presParOf" srcId="{BA1D2FDF-D52B-4F4D-9D81-FE4EC6FCE467}" destId="{1E8C9402-DCFB-430A-97CD-A547629B4D72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7B7BD1-4323-4654-8C14-2391D14A9902}">
      <dsp:nvSpPr>
        <dsp:cNvPr id="0" name=""/>
        <dsp:cNvSpPr/>
      </dsp:nvSpPr>
      <dsp:spPr>
        <a:xfrm>
          <a:off x="2337117" y="16476"/>
          <a:ext cx="1939431" cy="914383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Физическое развитие  </a:t>
          </a:r>
          <a:endParaRPr lang="ru-RU" sz="1800" b="1" kern="1200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81753" y="61112"/>
        <a:ext cx="1850159" cy="825111"/>
      </dsp:txXfrm>
    </dsp:sp>
    <dsp:sp modelId="{6810AF03-2687-4893-9D83-2C06758C07D9}">
      <dsp:nvSpPr>
        <dsp:cNvPr id="0" name=""/>
        <dsp:cNvSpPr/>
      </dsp:nvSpPr>
      <dsp:spPr>
        <a:xfrm>
          <a:off x="1366926" y="473667"/>
          <a:ext cx="3879812" cy="3879812"/>
        </a:xfrm>
        <a:custGeom>
          <a:avLst/>
          <a:gdLst/>
          <a:ahLst/>
          <a:cxnLst/>
          <a:rect l="0" t="0" r="0" b="0"/>
          <a:pathLst>
            <a:path>
              <a:moveTo>
                <a:pt x="2917319" y="264227"/>
              </a:moveTo>
              <a:arcTo wR="1939906" hR="1939906" stAng="18015285" swAng="155970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F5B7E7-D471-43C9-8FE4-DD0828DF6155}">
      <dsp:nvSpPr>
        <dsp:cNvPr id="0" name=""/>
        <dsp:cNvSpPr/>
      </dsp:nvSpPr>
      <dsp:spPr>
        <a:xfrm>
          <a:off x="4069030" y="1343227"/>
          <a:ext cx="2165525" cy="941764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Художественно-эстетическое развитие</a:t>
          </a:r>
          <a:endParaRPr lang="ru-RU" sz="1800" b="1" kern="1200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15003" y="1389200"/>
        <a:ext cx="2073579" cy="849818"/>
      </dsp:txXfrm>
    </dsp:sp>
    <dsp:sp modelId="{0B672A08-0B20-428A-A7F3-FCF4A6B61CE3}">
      <dsp:nvSpPr>
        <dsp:cNvPr id="0" name=""/>
        <dsp:cNvSpPr/>
      </dsp:nvSpPr>
      <dsp:spPr>
        <a:xfrm>
          <a:off x="1366926" y="473667"/>
          <a:ext cx="3879812" cy="3879812"/>
        </a:xfrm>
        <a:custGeom>
          <a:avLst/>
          <a:gdLst/>
          <a:ahLst/>
          <a:cxnLst/>
          <a:rect l="0" t="0" r="0" b="0"/>
          <a:pathLst>
            <a:path>
              <a:moveTo>
                <a:pt x="3876341" y="1823903"/>
              </a:moveTo>
              <a:arcTo wR="1939906" hR="1939906" stAng="21394305" swAng="223005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0F19E0-0D5F-43D3-B0C4-B80CE0CE9CD7}">
      <dsp:nvSpPr>
        <dsp:cNvPr id="0" name=""/>
        <dsp:cNvSpPr/>
      </dsp:nvSpPr>
      <dsp:spPr>
        <a:xfrm>
          <a:off x="3386345" y="3501487"/>
          <a:ext cx="2121472" cy="963007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Речевое развитие </a:t>
          </a:r>
          <a:endParaRPr lang="ru-RU" sz="1800" b="1" kern="1200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33355" y="3548497"/>
        <a:ext cx="2027452" cy="868987"/>
      </dsp:txXfrm>
    </dsp:sp>
    <dsp:sp modelId="{8E988392-05D8-441C-A335-D5C9D3D46503}">
      <dsp:nvSpPr>
        <dsp:cNvPr id="0" name=""/>
        <dsp:cNvSpPr/>
      </dsp:nvSpPr>
      <dsp:spPr>
        <a:xfrm>
          <a:off x="1366926" y="473667"/>
          <a:ext cx="3879812" cy="3879812"/>
        </a:xfrm>
        <a:custGeom>
          <a:avLst/>
          <a:gdLst/>
          <a:ahLst/>
          <a:cxnLst/>
          <a:rect l="0" t="0" r="0" b="0"/>
          <a:pathLst>
            <a:path>
              <a:moveTo>
                <a:pt x="2018086" y="3878236"/>
              </a:moveTo>
              <a:arcTo wR="1939906" hR="1939906" stAng="5261418" swAng="23155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CD5762-67D2-4BF8-A029-22556558EDDD}">
      <dsp:nvSpPr>
        <dsp:cNvPr id="0" name=""/>
        <dsp:cNvSpPr/>
      </dsp:nvSpPr>
      <dsp:spPr>
        <a:xfrm>
          <a:off x="1080123" y="3509127"/>
          <a:ext cx="2172922" cy="947728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Социально-коммуникативное развитие</a:t>
          </a:r>
          <a:endParaRPr lang="ru-RU" sz="1800" b="1" kern="1200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26387" y="3555391"/>
        <a:ext cx="2080394" cy="855200"/>
      </dsp:txXfrm>
    </dsp:sp>
    <dsp:sp modelId="{1AC72EA6-7622-4D7C-A8AD-DDF467329A30}">
      <dsp:nvSpPr>
        <dsp:cNvPr id="0" name=""/>
        <dsp:cNvSpPr/>
      </dsp:nvSpPr>
      <dsp:spPr>
        <a:xfrm>
          <a:off x="1366926" y="473667"/>
          <a:ext cx="3879812" cy="3879812"/>
        </a:xfrm>
        <a:custGeom>
          <a:avLst/>
          <a:gdLst/>
          <a:ahLst/>
          <a:cxnLst/>
          <a:rect l="0" t="0" r="0" b="0"/>
          <a:pathLst>
            <a:path>
              <a:moveTo>
                <a:pt x="331812" y="3024926"/>
              </a:moveTo>
              <a:arcTo wR="1939906" hR="1939906" stAng="8759490" swAng="225409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2B3567-A8DA-4545-A8BC-D2CB68C53CFD}">
      <dsp:nvSpPr>
        <dsp:cNvPr id="0" name=""/>
        <dsp:cNvSpPr/>
      </dsp:nvSpPr>
      <dsp:spPr>
        <a:xfrm>
          <a:off x="462187" y="1347797"/>
          <a:ext cx="1999369" cy="932624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Познавательное развитие</a:t>
          </a:r>
          <a:endParaRPr lang="ru-RU" sz="1800" b="1" kern="1200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7714" y="1393324"/>
        <a:ext cx="1908315" cy="841570"/>
      </dsp:txXfrm>
    </dsp:sp>
    <dsp:sp modelId="{1E8C9402-DCFB-430A-97CD-A547629B4D72}">
      <dsp:nvSpPr>
        <dsp:cNvPr id="0" name=""/>
        <dsp:cNvSpPr/>
      </dsp:nvSpPr>
      <dsp:spPr>
        <a:xfrm>
          <a:off x="1366926" y="473667"/>
          <a:ext cx="3879812" cy="3879812"/>
        </a:xfrm>
        <a:custGeom>
          <a:avLst/>
          <a:gdLst/>
          <a:ahLst/>
          <a:cxnLst/>
          <a:rect l="0" t="0" r="0" b="0"/>
          <a:pathLst>
            <a:path>
              <a:moveTo>
                <a:pt x="323929" y="866660"/>
              </a:moveTo>
              <a:arcTo wR="1939906" hR="1939906" stAng="12815399" swAng="156922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23.10.2023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23.10.2023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23.10.2023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23.10.2023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23.10.2023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23.10.2023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23.10.2023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23.10.2023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23.10.2023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23.10.2023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23.10.2023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6"/>
          <p:cNvGrpSpPr/>
          <p:nvPr/>
        </p:nvGrpSpPr>
        <p:grpSpPr>
          <a:xfrm>
            <a:off x="1763688" y="1628800"/>
            <a:ext cx="6480720" cy="3129735"/>
            <a:chOff x="1115616" y="2955212"/>
            <a:chExt cx="7165477" cy="3905767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15616" y="2955212"/>
              <a:ext cx="7165477" cy="126750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6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atilda" pitchFamily="2" charset="0"/>
                <a:cs typeface="Arial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1115616" y="6400070"/>
              <a:ext cx="7165477" cy="4609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C00000"/>
                </a:solidFill>
                <a:latin typeface="Matilda" pitchFamily="2" charset="0"/>
                <a:cs typeface="Arial" charset="0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2123728" y="694998"/>
            <a:ext cx="5112568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solidFill>
                <a:srgbClr val="0000CC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Краткая презентация ООП ДО </a:t>
            </a:r>
            <a:r>
              <a:rPr lang="ru-RU" sz="24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МБДОУ </a:t>
            </a:r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«Детский </a:t>
            </a:r>
            <a:r>
              <a:rPr lang="ru-RU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сад «Рябинушка» города Тетюши</a:t>
            </a:r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5445224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422370,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РТ,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город Тетюши,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ул. Гагарина, д. 50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531" y="2492896"/>
            <a:ext cx="4065473" cy="26247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8798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118920331"/>
              </p:ext>
            </p:extLst>
          </p:nvPr>
        </p:nvGraphicFramePr>
        <p:xfrm>
          <a:off x="1423628" y="3212977"/>
          <a:ext cx="2140260" cy="3004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255872532"/>
              </p:ext>
            </p:extLst>
          </p:nvPr>
        </p:nvGraphicFramePr>
        <p:xfrm>
          <a:off x="1547664" y="1484784"/>
          <a:ext cx="6696744" cy="4549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835696" y="620688"/>
            <a:ext cx="5976664" cy="70788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образовательной работы реализуется по пяти образовательным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областям</a:t>
            </a: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75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692696"/>
            <a:ext cx="7128792" cy="5472608"/>
          </a:xfrm>
        </p:spPr>
        <p:txBody>
          <a:bodyPr/>
          <a:lstStyle/>
          <a:p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А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также в содержательном разделе описываются способы и направления поддержки детской инициативы и особенности взаимодействия педагогического коллектива с семьями воспитанников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 педагогического коллектива с семьями воспитанников.</a:t>
            </a:r>
          </a:p>
          <a:p>
            <a:pPr algn="l"/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 педагогического коллектива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семьёй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заключается  в создании эффективных условий для взаимодействия ДОУ с семьей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Взаимодействие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родителями (законными представителями) по вопросам образования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ребёнка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происходит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через реализацию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следующих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задач:</a:t>
            </a:r>
          </a:p>
          <a:p>
            <a:pPr algn="l"/>
            <a:endPara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Привлечь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к активному участию в организации, планировании и контроле деятельности дошкольного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учреждения.</a:t>
            </a:r>
          </a:p>
          <a:p>
            <a:pPr marL="285750" indent="-285750" algn="l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Повысить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профессиональной компетентности педагогов по организации работы с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семьей.</a:t>
            </a:r>
          </a:p>
          <a:p>
            <a:pPr marL="285750" indent="-285750" algn="l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Распространять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педагогические знания среди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родителей.</a:t>
            </a:r>
          </a:p>
          <a:p>
            <a:pPr marL="285750" indent="-285750" algn="l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Сформировать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личность семьянина: овладение семейными ролями (мать, отец, ребенок, прародитель, брат, сестра); понять социальные функции семьи (воспитательная, репродуктивная, хозяйственно-бытовая, экономическая); досуговая, культурная, здоровье сберегающая.</a:t>
            </a:r>
          </a:p>
          <a:p>
            <a:pPr marL="285750" indent="-285750" algn="l">
              <a:buFontTx/>
              <a:buChar char="-"/>
            </a:pPr>
            <a:endParaRPr lang="ru-RU" sz="1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680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876" y="3573016"/>
            <a:ext cx="3275856" cy="245689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9525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6635" y="2564904"/>
            <a:ext cx="3672407" cy="207329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9525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243290"/>
            <a:ext cx="2664296" cy="199822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9525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1331640" y="596959"/>
            <a:ext cx="69847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педагогического коллектива </a:t>
            </a:r>
            <a:endParaRPr lang="ru-RU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семьями воспитанников.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5143" y="4221088"/>
            <a:ext cx="2747797" cy="206084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9525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243290"/>
            <a:ext cx="2664296" cy="199822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9525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9940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548680"/>
            <a:ext cx="7200800" cy="6048672"/>
          </a:xfrm>
        </p:spPr>
        <p:txBody>
          <a:bodyPr/>
          <a:lstStyle/>
          <a:p>
            <a:pPr marL="0" indent="0">
              <a:buNone/>
            </a:pPr>
            <a:r>
              <a:rPr lang="ru-RU" sz="1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 </a:t>
            </a:r>
            <a:r>
              <a:rPr lang="ru-RU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 описание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 -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технического обеспечения Программы, включает распорядок и режим дня, а также особенности традиционных событий, праздников, мероприятий; особенности организации развивающей предметно-пространственной среды, обеспечение методическими материалами и средствами обучения 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воспитания.</a:t>
            </a:r>
          </a:p>
          <a:p>
            <a:pPr marL="0" indent="0" algn="ctr">
              <a:buNone/>
            </a:pPr>
            <a:endParaRPr lang="ru-RU" sz="1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традиционных событий, праздников, мероприятий.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В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основе лежит комплексно-тематическое планирование воспитательно-образовательной работы в ДОУ.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Организационной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основой реализации комплексно-тематического принципа построения Программы являются примерные темы (праздники, события, проекты), которые ориентированы на все направления развития ребенка дошкольного возраста и посвящены различным сторонам человеческого бытия, а также вызывают личностный интерес детей.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Тематический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построения образовательного процесса позволил ввести региональные и культурные компоненты, учитывать приоритет дошкольного учреждения.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Построение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образовательного процесса вокруг одного центрального блока дает большие возможности для развития детей. Темы помогают организовать информацию оптимальным способом. У дошкольников появляются многочисленные возможности для практики, экспериментирования, развития основных навыков, понятийного мышления.</a:t>
            </a:r>
          </a:p>
          <a:p>
            <a:pPr marL="0" indent="0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06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3506" y="3752434"/>
            <a:ext cx="3000902" cy="2250677"/>
          </a:xfrm>
          <a:prstGeom prst="ellipse">
            <a:avLst/>
          </a:prstGeom>
          <a:ln w="635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548680"/>
            <a:ext cx="7128792" cy="432048"/>
          </a:xfrm>
        </p:spPr>
        <p:txBody>
          <a:bodyPr/>
          <a:lstStyle/>
          <a:p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радиционные события, праздники, мероприятия.</a:t>
            </a:r>
            <a:endParaRPr lang="ru-RU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770466"/>
            <a:ext cx="2651787" cy="1988840"/>
          </a:xfrm>
          <a:prstGeom prst="ellipse">
            <a:avLst/>
          </a:prstGeom>
          <a:ln w="635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7614" y="3212976"/>
            <a:ext cx="1737990" cy="3089759"/>
          </a:xfrm>
          <a:prstGeom prst="ellipse">
            <a:avLst/>
          </a:prstGeom>
          <a:ln w="635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905" y="3789040"/>
            <a:ext cx="2766784" cy="2075088"/>
          </a:xfrm>
          <a:prstGeom prst="ellipse">
            <a:avLst/>
          </a:prstGeom>
          <a:ln w="635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297" y="997896"/>
            <a:ext cx="3074456" cy="2305842"/>
          </a:xfrm>
          <a:prstGeom prst="ellipse">
            <a:avLst/>
          </a:prstGeom>
          <a:ln w="635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212" y="1530189"/>
            <a:ext cx="2740977" cy="2055733"/>
          </a:xfrm>
          <a:prstGeom prst="ellipse">
            <a:avLst/>
          </a:prstGeom>
          <a:ln w="635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11193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1123003"/>
            <a:ext cx="7128792" cy="1800200"/>
          </a:xfrm>
        </p:spPr>
        <p:txBody>
          <a:bodyPr/>
          <a:lstStyle/>
          <a:p>
            <a:pPr algn="l"/>
            <a:r>
              <a:rPr lang="ru-RU" sz="11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детском саду она построена так, чтобы обеспечить художественно-эстетическое, познавательное,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речевое, физическое 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социально-коммуникативное развитие ребенка. Сюда относятся природные среда и объекты, физкультурно-игровые и спортивные сооружения в помещении и на участке, предметно-игровая среда, музыкально-театральная, предметно-развивающая среда для занятий и др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691680" y="476672"/>
            <a:ext cx="6264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</a:p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развивающей предметно-пространственной среды.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61121" y="3636023"/>
            <a:ext cx="2808312" cy="2106234"/>
          </a:xfrm>
          <a:prstGeom prst="round2DiagRect">
            <a:avLst>
              <a:gd name="adj1" fmla="val 16667"/>
              <a:gd name="adj2" fmla="val 0"/>
            </a:avLst>
          </a:prstGeom>
          <a:ln w="9525" cap="sq">
            <a:solidFill>
              <a:srgbClr val="0000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3933056"/>
            <a:ext cx="3600400" cy="2025225"/>
          </a:xfrm>
          <a:prstGeom prst="round2DiagRect">
            <a:avLst>
              <a:gd name="adj1" fmla="val 16667"/>
              <a:gd name="adj2" fmla="val 0"/>
            </a:avLst>
          </a:prstGeom>
          <a:ln w="9525" cap="sq">
            <a:solidFill>
              <a:srgbClr val="0000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638121"/>
            <a:ext cx="2483768" cy="1862826"/>
          </a:xfrm>
          <a:prstGeom prst="round2DiagRect">
            <a:avLst>
              <a:gd name="adj1" fmla="val 16667"/>
              <a:gd name="adj2" fmla="val 0"/>
            </a:avLst>
          </a:prstGeom>
          <a:ln w="9525" cap="sq">
            <a:solidFill>
              <a:srgbClr val="0000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8600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628800"/>
            <a:ext cx="7128792" cy="4608512"/>
          </a:xfrm>
        </p:spPr>
        <p:txBody>
          <a:bodyPr/>
          <a:lstStyle/>
          <a:p>
            <a:pPr algn="l"/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Разработана в соответствии с федеральным государственным образовательным стандартом дошкольного образования   и федеральной образовательной программой дошкольного образования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Программа  направлена на развитие личности детей в возрасте от 2 до 7 лет в различных видах общения и деятельности с учетом их возрастных, индивидуальных психологических и физиологических особенностей.</a:t>
            </a: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1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включает три основных раздела: целевой, содержательный и организационный. </a:t>
            </a:r>
            <a:r>
              <a:rPr lang="ru-RU" sz="18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1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в себя: пояснительную записку, цели реализации программы, принципы и подходы к формированию программы, направление на реализацию задач, характеристики особенностей развития детей раннего и дошкольного возраста, планируемые результаты освоения ООП ДО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7664" y="764704"/>
            <a:ext cx="62646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Реализация основной образовательной программы </a:t>
            </a:r>
            <a:br>
              <a:rPr lang="ru-RU" sz="2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</a:t>
            </a:r>
            <a:endParaRPr lang="ru-RU" sz="2000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28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75656" y="1484784"/>
            <a:ext cx="705678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разностороннее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детей дошкольного возраста с учетом их возрастных и индивидуальных особенностей, в том числе достижение детьми дошкольного возраста уровня развития, необходимого и достаточного для успешного освоения ими образовательных программ начального общего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образования;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основе индивидуального подхода к детям дошкольного возраста и специфичных для детей дошкольного возраста видов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деятельности;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духовно-нравственных ценностей российского народа, исторических и национально-культурных традиций.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Эти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реализуются в процессе разнообразных видов детской де­ятельности: игровой, коммуникативной, трудовой, познавательно-исследовательской, продуктивной, музыкально-художественной, чтения.</a:t>
            </a:r>
          </a:p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763688" y="908720"/>
            <a:ext cx="6048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Ведущие цели Программы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1136192"/>
            <a:ext cx="7056784" cy="1470025"/>
          </a:xfrm>
        </p:spPr>
        <p:txBody>
          <a:bodyPr/>
          <a:lstStyle/>
          <a:p>
            <a:pPr algn="l"/>
            <a:r>
              <a:rPr lang="ru-RU" sz="1400" dirty="0"/>
              <a:t/>
            </a:r>
            <a:br>
              <a:rPr lang="ru-RU" sz="1400" dirty="0"/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Программа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охватывает возрастные периоды физического и психического развития детей: ранний возраст (от 2лет до 3 лет: вторая группа раннего возраста); дошкольный возраст (от 3 лет до школы: младшая, средняя, старшая и подготовительная к школе группы и татарская разновозрастная группа (от 3 лет до школы)).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07704" y="764704"/>
            <a:ext cx="5536704" cy="360040"/>
          </a:xfrm>
        </p:spPr>
        <p:txBody>
          <a:bodyPr/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Охват возрастных периодов.</a:t>
            </a: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171" y="2924944"/>
            <a:ext cx="2784309" cy="20882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3140968"/>
            <a:ext cx="4063164" cy="27087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111158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656692"/>
            <a:ext cx="7772400" cy="360040"/>
          </a:xfrm>
        </p:spPr>
        <p:txBody>
          <a:bodyPr/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</a:t>
            </a:r>
            <a:r>
              <a:rPr lang="ru-RU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</a:t>
            </a:r>
            <a:r>
              <a:rPr lang="ru-RU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освоения ООП ДО.</a:t>
            </a:r>
            <a:r>
              <a:rPr lang="ru-RU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692696"/>
            <a:ext cx="7416824" cy="5712028"/>
          </a:xfrm>
        </p:spPr>
        <p:txBody>
          <a:bodyPr/>
          <a:lstStyle/>
          <a:p>
            <a:pPr algn="l"/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 algn="l"/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Планируемые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освоения образовательной программы представлены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в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 целевых ориентиров дошкольного образования, которые представляют собой социально-нормативные возрастные характеристики возможных достижений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ребёнка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этапе завершения уровня дошкольного образования: </a:t>
            </a:r>
            <a:endPara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ориентиры на этапе завершения дошкольного 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</a:p>
          <a:p>
            <a:endParaRPr lang="ru-RU" sz="1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сформированы основные физические и нравственно-волевые качества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l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владеет основными движениями и элементами спортивных игр, может контролировать свои движение и управлять ими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l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 выполняет физические упражнения (общеразвивающие, основные движения, спортивные), участвует в туристских пеших прогулках, осваивает простейшие туристские навыки, ориентируется на местности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l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проявляет элементы творчества в двигательной деятельности; ребёнок проявляет нравственно-волевые качества, самоконтроль и может осуществлять анализ своей двигательной деятельности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l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проявляет духовно-нравственные качества и основы патриотизма в ходе занятий физической культурой и ознакомлением с достижениями российского спорта;</a:t>
            </a:r>
            <a:endParaRPr lang="ru-RU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925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908720"/>
            <a:ext cx="7128792" cy="5162128"/>
          </a:xfrm>
        </p:spPr>
        <p:txBody>
          <a:bodyPr/>
          <a:lstStyle/>
          <a:p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ориентиры на этапе завершения дошкольного 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lang="ru-RU" sz="18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имеет начальные представления о правилах безопасного поведения в двигательной деятельности; о том, что такое здоровье, понимает, как поддержать, укрепить и сохранить его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l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владеет навыками личной гигиены, может заботливо относиться к своему здоровью и здоровью окружающих, стремится оказать помощь и поддержку другим людям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l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соблюдает элементарные социальные нормы и правила поведения в различных видах деятельности, взаимоотношениях со взрослыми и сверстниками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l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владеет средствами общения и способами взаимодействия со взрослыми, и сверстниками; способен понимать и учитывать интересы и чувства других; договариваться и дружить со сверстниками; старается разрешать возникающие конфликты конструктивными способами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l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способен понимать свои переживания и причины их возникновения, регулировать свое поведение и осуществлять выбор социально одобряемых действий в конкретных ситуациях, обосновывать свои ценностные ориентации; ребёнок стремится сохранять позитивную самооценку;</a:t>
            </a:r>
            <a:endPara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089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017" y="521281"/>
            <a:ext cx="7200800" cy="5688632"/>
          </a:xfrm>
        </p:spPr>
        <p:txBody>
          <a:bodyPr/>
          <a:lstStyle/>
          <a:p>
            <a:pPr>
              <a:buClr>
                <a:srgbClr val="C00000"/>
              </a:buClr>
            </a:pP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ориентиры на этапе завершения дошкольного 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</a:p>
          <a:p>
            <a:pPr>
              <a:buClr>
                <a:srgbClr val="C00000"/>
              </a:buClr>
            </a:pPr>
            <a:endPara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проявляет положительное отношение к миру, разным видам труда, другим людям и самому себе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l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обладает начальными знаниями о природном и социальном мире, в котором он живет: элементарными представлениями из области естествознания, математики, истории, искусства и спорта, информатики и инженерии и тому подобное; о себе, собственной принадлежности и принадлежности других людей к определенному полу; составе семьи, родственных отношениях и взаимосвязях, семейных традициях; об обществе, его национально-культурных ценностях; государстве и принадлежности к нему;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612" y="3861048"/>
            <a:ext cx="3131820" cy="23488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1280823" y="3989273"/>
            <a:ext cx="41044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Целевые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ориентиры Программы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выступают основаниями преемственности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начального общего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образования. При соблюдении требований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условиям реализации Программы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настоящие целевые ориентиры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предполагают формирование у детей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возраста предпосылок к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учебной деятельности на этапе завершения ими дошкольного образования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1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1052736"/>
            <a:ext cx="7416824" cy="4563888"/>
          </a:xfrm>
        </p:spPr>
        <p:txBody>
          <a:bodyPr/>
          <a:lstStyle/>
          <a:p>
            <a:pPr algn="l"/>
            <a:r>
              <a:rPr lang="ru-RU" sz="1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Содержательный </a:t>
            </a:r>
            <a:r>
              <a:rPr lang="ru-RU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общее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Программы, обеспечивающее полноценное развитие личности детей. </a:t>
            </a:r>
            <a:endPara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Данный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ООП ДО выстраивается на основе ФГОС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ДО: </a:t>
            </a:r>
          </a:p>
          <a:p>
            <a:pPr marL="285750" indent="-285750" algn="l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и развитие ребенка дошкольного возраста как гражданина Российской Федерации, формирование основ его гражданской и культурной идентичности на доступном его возрасту содержании доступными средствами; </a:t>
            </a:r>
          </a:p>
          <a:p>
            <a:pPr marL="285750" indent="-285750" algn="l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создание единого ядра содержания дошкольного образования (далее - ДО), ориентированного на приобщение детей к духовно-нравственным и социокультурным ценностям российского народа, воспитание подрастающего поколения как знающего и уважающего историю и культуру своей семьи, большой и малой Родины;</a:t>
            </a:r>
          </a:p>
          <a:p>
            <a:pPr marL="285750" indent="-285750" algn="l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создание единого федерального образовательного пространства воспитания и обучения детей от рождения до поступления в начальную школу, обеспечивающего ребенку и его родителям (законным представителям), равные, качественные условия ДО, вне зависимости от места и региона проживания.</a:t>
            </a:r>
          </a:p>
          <a:p>
            <a:pPr marL="285750" indent="-285750" algn="l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499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692696"/>
            <a:ext cx="7128792" cy="5400600"/>
          </a:xfrm>
        </p:spPr>
        <p:txBody>
          <a:bodyPr/>
          <a:lstStyle/>
          <a:p>
            <a:pPr algn="l"/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16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приоритетное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деятельности МБДОУ «Детский сад «Рябинушка» города Тетюши»: профилактика детского дорожно-транспортного травматизма, реализуемое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программами:</a:t>
            </a:r>
          </a:p>
          <a:p>
            <a:pPr algn="l"/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1. </a:t>
            </a:r>
            <a:r>
              <a:rPr lang="ru-RU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Минниханов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Р.Н., Сахаров А.Н. Работа дошкольных образовательных учреждений Республики Татарстан по профилактике детского </a:t>
            </a:r>
            <a:r>
              <a:rPr lang="ru-RU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дорожно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транспортного травматизма. Казань: НЦБЖД ПО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РОО</a:t>
            </a:r>
          </a:p>
          <a:p>
            <a:pPr algn="l"/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Обучение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дошкольного возраста правилам безопасного поведения на дорогах и </a:t>
            </a:r>
            <a:r>
              <a:rPr lang="ru-RU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Лубганс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Т.Н., Врясова И.Л. «Изучая ПДД - предотвращаем ДТП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l"/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tt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t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Миңнеханов </a:t>
            </a:r>
            <a:r>
              <a:rPr lang="tt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Р.Н., Романова О.Д., Сахаров А.Н. Юл фәне әлифбасы. </a:t>
            </a:r>
            <a:endPara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 реализуется через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программу:</a:t>
            </a:r>
          </a:p>
          <a:p>
            <a:pPr algn="l"/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1. </a:t>
            </a:r>
            <a:r>
              <a:rPr lang="ru-RU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Шаеъова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Р.К.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Соенеч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-радость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познания».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601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7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C000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</TotalTime>
  <Words>1188</Words>
  <Application>Microsoft Office PowerPoint</Application>
  <PresentationFormat>Экран (4:3)</PresentationFormat>
  <Paragraphs>90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Times New Roman</vt:lpstr>
      <vt:lpstr>Wingdings</vt:lpstr>
      <vt:lpstr>Calibri</vt:lpstr>
      <vt:lpstr>Matilda</vt:lpstr>
      <vt:lpstr>1_Тема Office</vt:lpstr>
      <vt:lpstr>Презентация PowerPoint</vt:lpstr>
      <vt:lpstr>          Разработана в соответствии с федеральным государственным образовательным стандартом дошкольного образования   и федеральной образовательной программой дошкольного образования         Программа  направлена на развитие личности детей в возрасте от 2 до 7 лет в различных видах общения и деятельности с учетом их возрастных, индивидуальных психологических и физиологических особенностей.            Программа включает три основных раздела: целевой, содержательный и организационный.         Целевой раздел включает в себя: пояснительную записку, цели реализации программы, принципы и подходы к формированию программы, направление на реализацию задач, характеристики особенностей развития детей раннего и дошкольного возраста, планируемые результаты освоения ООП ДО </vt:lpstr>
      <vt:lpstr>Презентация PowerPoint</vt:lpstr>
      <vt:lpstr>      Программа охватывает возрастные периоды физического и психического развития детей: ранний возраст (от 2лет до 3 лет: вторая группа раннего возраста); дошкольный возраст (от 3 лет до школы: младшая, средняя, старшая и подготовительная к школе группы и татарская разновозрастная группа (от 3 лет до школы)). </vt:lpstr>
      <vt:lpstr>Планируемые результаты освоения ООП ДО.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Геометрические фантазии</dc:title>
  <dc:creator>Фокина Лидия Петровна</dc:creator>
  <cp:keywords>Шаблон презентации</cp:keywords>
  <cp:lastModifiedBy>Пользователь</cp:lastModifiedBy>
  <cp:revision>108</cp:revision>
  <dcterms:created xsi:type="dcterms:W3CDTF">2014-07-06T18:18:01Z</dcterms:created>
  <dcterms:modified xsi:type="dcterms:W3CDTF">2023-10-23T11:21:00Z</dcterms:modified>
</cp:coreProperties>
</file>